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Bahnschrift" panose="020B0502040204020203" pitchFamily="34" charset="0"/>
      <p:regular r:id="rId14"/>
      <p:bold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33" d="100"/>
          <a:sy n="33" d="100"/>
        </p:scale>
        <p:origin x="1906" y="6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673ACD96-EA78-7B50-2CE1-5933ABFF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6F6703B9-B043-E4F9-074B-BFC2AAA061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6C2E6C1A-9DE9-979F-A1C8-03A8B612E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592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735392" y="5863002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07098" y="1093356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198607" y="1093356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843254" y="1487755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693036" y="620368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057237" y="5006566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358779" y="8117477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 err="1">
                <a:solidFill>
                  <a:srgbClr val="D9D9D9"/>
                </a:solidFill>
              </a:rPr>
              <a:t>CodeTrix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618602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26250" y="21194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191003" y="932113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66570" y="-1892666"/>
            <a:ext cx="128679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80000"/>
              </a:lnSpc>
              <a:buSzPts val="1100"/>
            </a:pPr>
            <a:r>
              <a:rPr lang="en-GB" sz="6000" b="1" dirty="0">
                <a:solidFill>
                  <a:schemeClr val="bg1"/>
                </a:solidFill>
                <a:latin typeface="Bahnschrift" panose="020B0502040204020203" pitchFamily="34" charset="0"/>
                <a:ea typeface="Google Sans SemiBold"/>
                <a:cs typeface="Google Sans SemiBold"/>
                <a:sym typeface="Google Sans SemiBold"/>
              </a:rPr>
              <a:t>Submission Summary</a:t>
            </a:r>
            <a:endParaRPr lang="en-GB" sz="3200" b="1" dirty="0">
              <a:solidFill>
                <a:schemeClr val="bg1"/>
              </a:solidFill>
              <a:latin typeface="Bahnschrift" panose="020B050204020402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66570" y="-387634"/>
            <a:ext cx="13070166" cy="7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dirty="0">
                <a:solidFill>
                  <a:srgbClr val="D9D9D9"/>
                </a:solidFill>
                <a:latin typeface="Bahnschrift" panose="020B0502040204020203" pitchFamily="34" charset="0"/>
                <a:sym typeface="Playfair Display"/>
              </a:rPr>
              <a:t>Theme: Artificial Intelligence and Machine Learning </a:t>
            </a:r>
            <a:endParaRPr dirty="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C3458B-A423-D38C-1625-0C009E5D0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409405"/>
              </p:ext>
            </p:extLst>
          </p:nvPr>
        </p:nvGraphicFramePr>
        <p:xfrm>
          <a:off x="96232" y="1124070"/>
          <a:ext cx="18428676" cy="9389352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4241307">
                  <a:extLst>
                    <a:ext uri="{9D8B030D-6E8A-4147-A177-3AD203B41FA5}">
                      <a16:colId xmlns:a16="http://schemas.microsoft.com/office/drawing/2014/main" val="562209318"/>
                    </a:ext>
                  </a:extLst>
                </a:gridCol>
                <a:gridCol w="14187369">
                  <a:extLst>
                    <a:ext uri="{9D8B030D-6E8A-4147-A177-3AD203B41FA5}">
                      <a16:colId xmlns:a16="http://schemas.microsoft.com/office/drawing/2014/main" val="400706380"/>
                    </a:ext>
                  </a:extLst>
                </a:gridCol>
              </a:tblGrid>
              <a:tr h="174791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Idea Title</a:t>
                      </a:r>
                      <a:br>
                        <a:rPr lang="en-US" sz="3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</a:br>
                      <a:endParaRPr lang="en-US" sz="36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3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SmartRecruit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Automated CV-JD Matching with Interview scheduling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2125"/>
                  </a:ext>
                </a:extLst>
              </a:tr>
              <a:tr h="136340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CodeTrix</a:t>
                      </a: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433584"/>
                  </a:ext>
                </a:extLst>
              </a:tr>
              <a:tr h="307263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⚠️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Enhancing Job Screening with AI and Data Intelligence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Recruiters face inefficiencies when manually scanning and shortlisting candidates due to an overwhelming volume of CVs, varied data formats, and subjective scoring methods and messy email chains for interview scheduling.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3077"/>
                  </a:ext>
                </a:extLst>
              </a:tr>
              <a:tr h="320539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✨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propose a smart, multi-agent recruitment assistant that automates the entire JD-to-candidate matching process. It extracts key details from JDs using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handles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multiple-file format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(PDF/DOCX/txt)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and applies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fine-tuned, match scoring for CVs using NLP, 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embeddings </a:t>
                      </a:r>
                      <a:r>
                        <a:rPr lang="en-IN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cosine similarity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Built on a multi-agent framework with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SQLite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long-term memory, the system offers </a:t>
                      </a: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real-time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recruiter dashboard </a:t>
                      </a: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threshold-based shortlisting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and </a:t>
                      </a: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automated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Email and Interview scheduling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US" sz="3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236264"/>
                  </a:ext>
                </a:extLst>
              </a:tr>
            </a:tbl>
          </a:graphicData>
        </a:graphic>
      </p:graphicFrame>
      <p:pic>
        <p:nvPicPr>
          <p:cNvPr id="3" name="Picture 2" descr="15,400+ Stack Of Resumes Stock Photos, Pictures &amp; Royalty-Free Images -  iStock | Hiring manager, Job interview, Interview">
            <a:extLst>
              <a:ext uri="{FF2B5EF4-FFF2-40B4-BE49-F238E27FC236}">
                <a16:creationId xmlns:a16="http://schemas.microsoft.com/office/drawing/2014/main" id="{DDB30B2F-FCDA-A1B4-592A-AEA4CF5E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510" y1="32680" x2="24510" y2="32680"/>
                        <a14:foregroundMark x1="42157" y1="41993" x2="42157" y2="41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492" y="-2507858"/>
            <a:ext cx="3898665" cy="38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96783" y="-1721953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sym typeface="Arial"/>
              </a:rPr>
              <a:t>PROPOSED SOLUTION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FFFC2-5106-BC86-9ECC-CE89D7120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67" b="98167" l="500" r="92375">
                        <a14:foregroundMark x1="28000" y1="8667" x2="28000" y2="8667"/>
                        <a14:foregroundMark x1="5500" y1="36833" x2="5500" y2="36833"/>
                        <a14:foregroundMark x1="500" y1="31500" x2="500" y2="31500"/>
                        <a14:foregroundMark x1="32750" y1="55000" x2="32750" y2="55000"/>
                        <a14:foregroundMark x1="57625" y1="88000" x2="57625" y2="88000"/>
                        <a14:foregroundMark x1="59625" y1="89667" x2="59625" y2="89667"/>
                        <a14:foregroundMark x1="58500" y1="84667" x2="58500" y2="84667"/>
                        <a14:foregroundMark x1="58500" y1="84667" x2="58500" y2="84667"/>
                        <a14:foregroundMark x1="57125" y1="96000" x2="57125" y2="96000"/>
                        <a14:foregroundMark x1="66625" y1="96500" x2="66625" y2="96500"/>
                        <a14:foregroundMark x1="72000" y1="95333" x2="72000" y2="95333"/>
                        <a14:foregroundMark x1="63875" y1="87833" x2="67750" y2="97167"/>
                        <a14:foregroundMark x1="23750" y1="89667" x2="24625" y2="98333"/>
                        <a14:foregroundMark x1="92375" y1="27333" x2="92375" y2="27333"/>
                        <a14:foregroundMark x1="58375" y1="7500" x2="58375" y2="7500"/>
                        <a14:foregroundMark x1="28750" y1="6833" x2="28750" y2="6833"/>
                        <a14:foregroundMark x1="58500" y1="5833" x2="58500" y2="5833"/>
                        <a14:foregroundMark x1="29250" y1="4167" x2="29250" y2="4167"/>
                        <a14:foregroundMark x1="57750" y1="4833" x2="57750" y2="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45" y="-2382656"/>
            <a:ext cx="2179325" cy="1634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834E37-5EA6-9800-A985-D761FCA054BA}"/>
              </a:ext>
            </a:extLst>
          </p:cNvPr>
          <p:cNvSpPr txBox="1"/>
          <p:nvPr/>
        </p:nvSpPr>
        <p:spPr>
          <a:xfrm>
            <a:off x="922787" y="-611085"/>
            <a:ext cx="17078776" cy="125880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A Multi-agent, AI-powered system designed to streamline and enhance the entire hiring pipeline:</a:t>
            </a:r>
          </a:p>
          <a:p>
            <a:pPr algn="just"/>
            <a:endParaRPr lang="en-US" sz="3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Features: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JD Understanding</a:t>
            </a:r>
          </a:p>
          <a:p>
            <a:pPr lvl="1" algn="just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Extracts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core job requirements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from multiple formats using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AI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NLP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— no manual reading needed.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Intelligent Resume Matching</a:t>
            </a:r>
          </a:p>
          <a:p>
            <a:pPr lvl="1" algn="just"/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Parses and scores CVs using </a:t>
            </a:r>
            <a:r>
              <a:rPr lang="en-IN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Sentence embeddings, Cosine similarity, Fuzzy logic </a:t>
            </a:r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en-IN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deep, context-aware matching</a:t>
            </a:r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 beyond keywords.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Smart Shortlisting</a:t>
            </a:r>
          </a:p>
          <a:p>
            <a:pPr lvl="1" algn="just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Applies a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fine-tuned weighted scoring system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(skills, experience, education, industry) with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threshold-based filtering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to rank candidates accurately.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Automated Communication &amp; Scheduling</a:t>
            </a:r>
          </a:p>
          <a:p>
            <a:pPr lvl="1" algn="just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Generates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personalized emails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auto-schedules interviews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, removing the need for manual coordination.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Insights &amp; Long-Term Memory</a:t>
            </a:r>
          </a:p>
          <a:p>
            <a:pPr lvl="1" algn="just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Provides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real-time matching dashboards with past hiring status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and uses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SQLite-based memory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for storing recruiter preferences and 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feedback loops 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(Recruiter can fine-tune scoring by adjusting weights for skills, education, and experience.</a:t>
            </a: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1471365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9FDE0E32-75C4-856B-3F7A-D8D14246BEFF}"/>
              </a:ext>
            </a:extLst>
          </p:cNvPr>
          <p:cNvSpPr txBox="1"/>
          <p:nvPr/>
        </p:nvSpPr>
        <p:spPr>
          <a:xfrm>
            <a:off x="173114" y="-1873962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48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Agents’ Interaction Architecture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9A808-D74D-98C1-2221-5C2D7A8AB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6709" r="1266"/>
          <a:stretch/>
        </p:blipFill>
        <p:spPr>
          <a:xfrm>
            <a:off x="-454747" y="604261"/>
            <a:ext cx="19588008" cy="8100794"/>
          </a:xfrm>
          <a:prstGeom prst="rect">
            <a:avLst/>
          </a:prstGeom>
          <a:solidFill>
            <a:srgbClr val="B9CDE5">
              <a:alpha val="50196"/>
            </a:srgbClr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ADE4D-B3F3-B1E9-1C97-205D5881747B}"/>
              </a:ext>
            </a:extLst>
          </p:cNvPr>
          <p:cNvCxnSpPr>
            <a:cxnSpLocks/>
          </p:cNvCxnSpPr>
          <p:nvPr/>
        </p:nvCxnSpPr>
        <p:spPr>
          <a:xfrm>
            <a:off x="2784970" y="257906"/>
            <a:ext cx="13191875" cy="0"/>
          </a:xfrm>
          <a:prstGeom prst="straightConnector1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CD840A-A1A5-368A-EF65-4E68A743BD99}"/>
              </a:ext>
            </a:extLst>
          </p:cNvPr>
          <p:cNvSpPr txBox="1"/>
          <p:nvPr/>
        </p:nvSpPr>
        <p:spPr>
          <a:xfrm>
            <a:off x="5789991" y="-857889"/>
            <a:ext cx="687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Bahnschrift" panose="020B0502040204020203" pitchFamily="34" charset="0"/>
              </a:rPr>
              <a:t>Interaction/System Flow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5"/>
          <p:cNvSpPr txBox="1"/>
          <p:nvPr/>
        </p:nvSpPr>
        <p:spPr>
          <a:xfrm>
            <a:off x="-661923" y="-1757199"/>
            <a:ext cx="913078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</a:rPr>
              <a:t>Technologies Used 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Arial Rounded MT Bold" panose="020F0704030504030204" pitchFamily="34" charset="0"/>
            </a:endParaRPr>
          </a:p>
        </p:txBody>
      </p:sp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DADF21CA-1F94-E7F3-1C27-DFECFF6BE3F8}"/>
              </a:ext>
            </a:extLst>
          </p:cNvPr>
          <p:cNvSpPr txBox="1"/>
          <p:nvPr/>
        </p:nvSpPr>
        <p:spPr>
          <a:xfrm>
            <a:off x="635811" y="-561922"/>
            <a:ext cx="17016378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IN" sz="3600" kern="0" dirty="0">
                <a:solidFill>
                  <a:schemeClr val="bg1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List the key technologies, frameworks, and tools you utilized in your solution</a:t>
            </a:r>
            <a:endParaRPr sz="1800" b="1" kern="0" dirty="0">
              <a:solidFill>
                <a:schemeClr val="bg1"/>
              </a:solidFill>
              <a:latin typeface="Arial Rounded MT Bold" panose="020F0704030504030204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9A5074-FD6E-7E6F-367C-A39239EED05D}"/>
              </a:ext>
            </a:extLst>
          </p:cNvPr>
          <p:cNvGrpSpPr/>
          <p:nvPr/>
        </p:nvGrpSpPr>
        <p:grpSpPr>
          <a:xfrm>
            <a:off x="-600045" y="381919"/>
            <a:ext cx="20837728" cy="9840609"/>
            <a:chOff x="333600" y="5524720"/>
            <a:chExt cx="12679564" cy="5451934"/>
          </a:xfrm>
        </p:grpSpPr>
        <p:pic>
          <p:nvPicPr>
            <p:cNvPr id="124" name="Google Shape;124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10798857">
              <a:off x="5067217" y="6526923"/>
              <a:ext cx="7945947" cy="44497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1">
              <a:extLst>
                <a:ext uri="{FF2B5EF4-FFF2-40B4-BE49-F238E27FC236}">
                  <a16:creationId xmlns:a16="http://schemas.microsoft.com/office/drawing/2014/main" id="{AE7BEE8F-3F79-2BA3-27B7-045C078B2F75}"/>
                </a:ext>
              </a:extLst>
            </p:cNvPr>
            <p:cNvGrpSpPr/>
            <p:nvPr/>
          </p:nvGrpSpPr>
          <p:grpSpPr>
            <a:xfrm>
              <a:off x="3285305" y="5747389"/>
              <a:ext cx="2373785" cy="4743934"/>
              <a:chOff x="0" y="-232129"/>
              <a:chExt cx="5165461" cy="10307673"/>
            </a:xfrm>
            <a:solidFill>
              <a:schemeClr val="bg2">
                <a:lumMod val="20000"/>
                <a:lumOff val="80000"/>
              </a:schemeClr>
            </a:solidFill>
          </p:grpSpPr>
          <p:grpSp>
            <p:nvGrpSpPr>
              <p:cNvPr id="4" name="Group 22">
                <a:extLst>
                  <a:ext uri="{FF2B5EF4-FFF2-40B4-BE49-F238E27FC236}">
                    <a16:creationId xmlns:a16="http://schemas.microsoft.com/office/drawing/2014/main" id="{8D479440-9FF0-C854-5299-22FE5A216C21}"/>
                  </a:ext>
                </a:extLst>
              </p:cNvPr>
              <p:cNvGrpSpPr/>
              <p:nvPr/>
            </p:nvGrpSpPr>
            <p:grpSpPr>
              <a:xfrm>
                <a:off x="0" y="-232129"/>
                <a:ext cx="5164513" cy="10307673"/>
                <a:chOff x="0" y="-38100"/>
                <a:chExt cx="847667" cy="1691829"/>
              </a:xfrm>
              <a:grpFill/>
            </p:grpSpPr>
            <p:sp>
              <p:nvSpPr>
                <p:cNvPr id="8" name="Freeform 23">
                  <a:extLst>
                    <a:ext uri="{FF2B5EF4-FFF2-40B4-BE49-F238E27FC236}">
                      <a16:creationId xmlns:a16="http://schemas.microsoft.com/office/drawing/2014/main" id="{38937942-4349-3396-A1C9-48EC128F674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47667" cy="1653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667" h="798090">
                      <a:moveTo>
                        <a:pt x="0" y="0"/>
                      </a:moveTo>
                      <a:lnTo>
                        <a:pt x="847667" y="0"/>
                      </a:lnTo>
                      <a:lnTo>
                        <a:pt x="847667" y="798090"/>
                      </a:lnTo>
                      <a:lnTo>
                        <a:pt x="0" y="798090"/>
                      </a:lnTo>
                      <a:close/>
                    </a:path>
                  </a:pathLst>
                </a:custGeom>
                <a:grpFill/>
              </p:spPr>
            </p:sp>
            <p:sp>
              <p:nvSpPr>
                <p:cNvPr id="9" name="TextBox 24">
                  <a:extLst>
                    <a:ext uri="{FF2B5EF4-FFF2-40B4-BE49-F238E27FC236}">
                      <a16:creationId xmlns:a16="http://schemas.microsoft.com/office/drawing/2014/main" id="{DC1D2E85-3DE4-D0ED-282A-80D43CC8495D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47667" cy="836190"/>
                </a:xfrm>
                <a:prstGeom prst="rect">
                  <a:avLst/>
                </a:prstGeom>
                <a:grpFill/>
              </p:spPr>
              <p:txBody>
                <a:bodyPr lIns="61137" tIns="61137" rIns="61137" bIns="61137" rtlCol="0" anchor="ctr"/>
                <a:lstStyle/>
                <a:p>
                  <a:pPr algn="ctr">
                    <a:lnSpc>
                      <a:spcPts val="2940"/>
                    </a:lnSpc>
                  </a:pPr>
                  <a:endParaRPr/>
                </a:p>
              </p:txBody>
            </p:sp>
          </p:grpSp>
          <p:sp>
            <p:nvSpPr>
              <p:cNvPr id="5" name="AutoShape 25">
                <a:extLst>
                  <a:ext uri="{FF2B5EF4-FFF2-40B4-BE49-F238E27FC236}">
                    <a16:creationId xmlns:a16="http://schemas.microsoft.com/office/drawing/2014/main" id="{869AD5E2-EB29-B8A9-CE32-B955447B29CE}"/>
                  </a:ext>
                </a:extLst>
              </p:cNvPr>
              <p:cNvSpPr/>
              <p:nvPr/>
            </p:nvSpPr>
            <p:spPr>
              <a:xfrm>
                <a:off x="417083" y="1113465"/>
                <a:ext cx="4511630" cy="0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" name="TextBox 26">
                <a:extLst>
                  <a:ext uri="{FF2B5EF4-FFF2-40B4-BE49-F238E27FC236}">
                    <a16:creationId xmlns:a16="http://schemas.microsoft.com/office/drawing/2014/main" id="{59E9548E-DAA3-0B62-E67C-0791F1793B48}"/>
                  </a:ext>
                </a:extLst>
              </p:cNvPr>
              <p:cNvSpPr txBox="1"/>
              <p:nvPr/>
            </p:nvSpPr>
            <p:spPr>
              <a:xfrm>
                <a:off x="948" y="326066"/>
                <a:ext cx="5164513" cy="46227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0"/>
                  </a:lnSpc>
                </a:pPr>
                <a:r>
                  <a:rPr lang="en-US" sz="3600" b="1" dirty="0">
                    <a:solidFill>
                      <a:srgbClr val="2E2E2E"/>
                    </a:solidFill>
                    <a:latin typeface="+mj-lt"/>
                    <a:ea typeface="Canva Sans Bold"/>
                    <a:cs typeface="Canva Sans Bold"/>
                    <a:sym typeface="Canva Sans Bold"/>
                  </a:rPr>
                  <a:t>Backend</a:t>
                </a:r>
              </a:p>
            </p:txBody>
          </p:sp>
          <p:sp>
            <p:nvSpPr>
              <p:cNvPr id="7" name="TextBox 27">
                <a:extLst>
                  <a:ext uri="{FF2B5EF4-FFF2-40B4-BE49-F238E27FC236}">
                    <a16:creationId xmlns:a16="http://schemas.microsoft.com/office/drawing/2014/main" id="{6619EB50-C46F-D8A8-1754-F66FE7985782}"/>
                  </a:ext>
                </a:extLst>
              </p:cNvPr>
              <p:cNvSpPr txBox="1"/>
              <p:nvPr/>
            </p:nvSpPr>
            <p:spPr>
              <a:xfrm>
                <a:off x="502860" y="1278530"/>
                <a:ext cx="4158793" cy="467445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marL="226695" lvl="1" algn="l">
                  <a:lnSpc>
                    <a:spcPts val="3360"/>
                  </a:lnSpc>
                </a:pPr>
                <a:endParaRPr lang="en-US" sz="2100" dirty="0">
                  <a:solidFill>
                    <a:srgbClr val="4D4D4D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10BB27-FD82-C5B3-6155-D258C7163E2D}"/>
                </a:ext>
              </a:extLst>
            </p:cNvPr>
            <p:cNvGrpSpPr/>
            <p:nvPr/>
          </p:nvGrpSpPr>
          <p:grpSpPr>
            <a:xfrm>
              <a:off x="333600" y="5732368"/>
              <a:ext cx="2796152" cy="4740985"/>
              <a:chOff x="1691574" y="1727794"/>
              <a:chExt cx="3912596" cy="7069328"/>
            </a:xfrm>
            <a:solidFill>
              <a:srgbClr val="7030A0"/>
            </a:solidFill>
          </p:grpSpPr>
          <p:sp>
            <p:nvSpPr>
              <p:cNvPr id="11" name="Freeform 16">
                <a:extLst>
                  <a:ext uri="{FF2B5EF4-FFF2-40B4-BE49-F238E27FC236}">
                    <a16:creationId xmlns:a16="http://schemas.microsoft.com/office/drawing/2014/main" id="{FABDDF12-8F44-9CBD-1D0F-31304031A683}"/>
                  </a:ext>
                </a:extLst>
              </p:cNvPr>
              <p:cNvSpPr/>
              <p:nvPr/>
            </p:nvSpPr>
            <p:spPr>
              <a:xfrm>
                <a:off x="1845544" y="1727794"/>
                <a:ext cx="3758626" cy="7069328"/>
              </a:xfrm>
              <a:custGeom>
                <a:avLst/>
                <a:gdLst/>
                <a:ahLst/>
                <a:cxnLst/>
                <a:rect l="l" t="t" r="r" b="b"/>
                <a:pathLst>
                  <a:path w="891759" h="865396">
                    <a:moveTo>
                      <a:pt x="0" y="0"/>
                    </a:moveTo>
                    <a:lnTo>
                      <a:pt x="891759" y="0"/>
                    </a:lnTo>
                    <a:lnTo>
                      <a:pt x="891759" y="865396"/>
                    </a:lnTo>
                    <a:lnTo>
                      <a:pt x="0" y="865396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2" name="AutoShape 18">
                <a:extLst>
                  <a:ext uri="{FF2B5EF4-FFF2-40B4-BE49-F238E27FC236}">
                    <a16:creationId xmlns:a16="http://schemas.microsoft.com/office/drawing/2014/main" id="{5676A7EF-7C68-8FC8-83B2-66552277844C}"/>
                  </a:ext>
                </a:extLst>
              </p:cNvPr>
              <p:cNvSpPr/>
              <p:nvPr/>
            </p:nvSpPr>
            <p:spPr>
              <a:xfrm flipV="1">
                <a:off x="2160700" y="2461252"/>
                <a:ext cx="3026684" cy="0"/>
              </a:xfrm>
              <a:prstGeom prst="line">
                <a:avLst/>
              </a:prstGeom>
              <a:grpFill/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10D8AE81-77D8-B079-BD90-7236B47748E6}"/>
                  </a:ext>
                </a:extLst>
              </p:cNvPr>
              <p:cNvSpPr txBox="1"/>
              <p:nvPr/>
            </p:nvSpPr>
            <p:spPr>
              <a:xfrm>
                <a:off x="1691574" y="2011375"/>
                <a:ext cx="3758626" cy="317240"/>
              </a:xfrm>
              <a:prstGeom prst="rect">
                <a:avLst/>
              </a:prstGeom>
              <a:no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0"/>
                  </a:lnSpc>
                </a:pPr>
                <a:r>
                  <a:rPr lang="en-US" sz="3600" b="1" dirty="0">
                    <a:solidFill>
                      <a:srgbClr val="2E2E2E"/>
                    </a:solidFill>
                    <a:latin typeface="+mj-lt"/>
                    <a:ea typeface="Canva Sans Bold"/>
                    <a:cs typeface="Canva Sans Bold"/>
                    <a:sym typeface="Canva Sans Bold"/>
                  </a:rPr>
                  <a:t>Frontend</a:t>
                </a:r>
              </a:p>
            </p:txBody>
          </p:sp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7AB33E4E-66A9-5E9F-DC3F-255290D18ACB}"/>
                  </a:ext>
                </a:extLst>
              </p:cNvPr>
              <p:cNvSpPr txBox="1"/>
              <p:nvPr/>
            </p:nvSpPr>
            <p:spPr>
              <a:xfrm>
                <a:off x="2063377" y="2845628"/>
                <a:ext cx="3405125" cy="5491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226737" lvl="1" algn="l"/>
                <a:r>
                  <a:rPr lang="en-IN" sz="3200" b="1" dirty="0"/>
                  <a:t>React + Vite</a:t>
                </a:r>
                <a:r>
                  <a:rPr lang="en-IN" sz="3200" dirty="0"/>
                  <a:t> </a:t>
                </a:r>
                <a:r>
                  <a:rPr lang="en-IN" sz="3600" dirty="0"/>
                  <a:t>– Fast, modern UI framework.</a:t>
                </a:r>
              </a:p>
              <a:p>
                <a:pPr marL="226737" lvl="1" algn="l"/>
                <a:br>
                  <a:rPr lang="en-IN" sz="3600" dirty="0"/>
                </a:br>
                <a:r>
                  <a:rPr lang="en-IN" sz="3200" b="1" dirty="0"/>
                  <a:t>Recharts</a:t>
                </a:r>
                <a:r>
                  <a:rPr lang="en-IN" sz="3200" dirty="0"/>
                  <a:t> </a:t>
                </a:r>
                <a:r>
                  <a:rPr lang="en-IN" sz="3600" dirty="0"/>
                  <a:t>– Interactive dashboards for CV-JD matching insights.</a:t>
                </a:r>
              </a:p>
              <a:p>
                <a:pPr marL="226737" lvl="1" algn="l"/>
                <a:endParaRPr lang="en-IN" sz="3600" dirty="0">
                  <a:solidFill>
                    <a:srgbClr val="4D4D4D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endParaRPr>
              </a:p>
              <a:p>
                <a:pPr marL="226737" lvl="1" algn="l"/>
                <a:r>
                  <a:rPr lang="en-IN" sz="3200" b="1" dirty="0" err="1"/>
                  <a:t>Vercel</a:t>
                </a:r>
                <a:r>
                  <a:rPr lang="en-IN" sz="3200" dirty="0"/>
                  <a:t> </a:t>
                </a:r>
                <a:r>
                  <a:rPr lang="en-IN" sz="3600" dirty="0"/>
                  <a:t>– Frontend hosting</a:t>
                </a:r>
                <a:endParaRPr lang="en-US" sz="3600" dirty="0">
                  <a:solidFill>
                    <a:srgbClr val="4D4D4D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2036DC-FC0B-067C-1596-D8AD590E5102}"/>
                </a:ext>
              </a:extLst>
            </p:cNvPr>
            <p:cNvGrpSpPr/>
            <p:nvPr/>
          </p:nvGrpSpPr>
          <p:grpSpPr>
            <a:xfrm>
              <a:off x="5851945" y="5524720"/>
              <a:ext cx="3436625" cy="4977646"/>
              <a:chOff x="1781748" y="1563847"/>
              <a:chExt cx="3770918" cy="380810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0CF0A5-CC08-AE01-59E5-ABD9C4533805}"/>
                  </a:ext>
                </a:extLst>
              </p:cNvPr>
              <p:cNvGrpSpPr/>
              <p:nvPr/>
            </p:nvGrpSpPr>
            <p:grpSpPr>
              <a:xfrm>
                <a:off x="1794039" y="1563847"/>
                <a:ext cx="3758627" cy="3808105"/>
                <a:chOff x="0" y="-38100"/>
                <a:chExt cx="891759" cy="903496"/>
              </a:xfrm>
            </p:grpSpPr>
            <p:sp>
              <p:nvSpPr>
                <p:cNvPr id="20" name="Freeform 16">
                  <a:extLst>
                    <a:ext uri="{FF2B5EF4-FFF2-40B4-BE49-F238E27FC236}">
                      <a16:creationId xmlns:a16="http://schemas.microsoft.com/office/drawing/2014/main" id="{C73A78A7-5056-9CA8-02F5-8110FB8789A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91759" cy="865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59" h="865396">
                      <a:moveTo>
                        <a:pt x="0" y="0"/>
                      </a:moveTo>
                      <a:lnTo>
                        <a:pt x="891759" y="0"/>
                      </a:lnTo>
                      <a:lnTo>
                        <a:pt x="891759" y="865396"/>
                      </a:lnTo>
                      <a:lnTo>
                        <a:pt x="0" y="8653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933B6EE2-EE4F-5A59-B2D9-7E62A705B61E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91759" cy="903496"/>
                </a:xfrm>
                <a:prstGeom prst="rect">
                  <a:avLst/>
                </a:prstGeom>
              </p:spPr>
              <p:txBody>
                <a:bodyPr lIns="56392" tIns="56392" rIns="56392" bIns="56392" rtlCol="0" anchor="ctr"/>
                <a:lstStyle/>
                <a:p>
                  <a:pPr algn="ctr">
                    <a:lnSpc>
                      <a:spcPts val="2940"/>
                    </a:lnSpc>
                  </a:pPr>
                  <a:endParaRPr/>
                </a:p>
              </p:txBody>
            </p:sp>
          </p:grpSp>
          <p:sp>
            <p:nvSpPr>
              <p:cNvPr id="17" name="AutoShape 18">
                <a:extLst>
                  <a:ext uri="{FF2B5EF4-FFF2-40B4-BE49-F238E27FC236}">
                    <a16:creationId xmlns:a16="http://schemas.microsoft.com/office/drawing/2014/main" id="{11C18E99-A6C4-D84B-05F8-F9B11DCFF970}"/>
                  </a:ext>
                </a:extLst>
              </p:cNvPr>
              <p:cNvSpPr/>
              <p:nvPr/>
            </p:nvSpPr>
            <p:spPr>
              <a:xfrm flipV="1">
                <a:off x="2147719" y="2134106"/>
                <a:ext cx="3026684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7C2EFE7-E33E-EEE9-A2DB-A5E2950E56B3}"/>
                  </a:ext>
                </a:extLst>
              </p:cNvPr>
              <p:cNvSpPr txBox="1"/>
              <p:nvPr/>
            </p:nvSpPr>
            <p:spPr>
              <a:xfrm>
                <a:off x="1781748" y="1840525"/>
                <a:ext cx="3758627" cy="16276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0"/>
                  </a:lnSpc>
                </a:pPr>
                <a:r>
                  <a:rPr lang="en-US" sz="3600" b="1" dirty="0">
                    <a:solidFill>
                      <a:srgbClr val="2E2E2E"/>
                    </a:solidFill>
                    <a:latin typeface="+mj-lt"/>
                    <a:ea typeface="Canva Sans Bold"/>
                    <a:cs typeface="Canva Sans Bold"/>
                    <a:sym typeface="Canva Sans Bold"/>
                  </a:rPr>
                  <a:t>AI/NLP Models</a:t>
                </a:r>
              </a:p>
            </p:txBody>
          </p:sp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F893F23F-7E9D-C046-1D88-77E1B42D7EFC}"/>
                  </a:ext>
                </a:extLst>
              </p:cNvPr>
              <p:cNvSpPr txBox="1"/>
              <p:nvPr/>
            </p:nvSpPr>
            <p:spPr>
              <a:xfrm>
                <a:off x="2160700" y="3137505"/>
                <a:ext cx="3026684" cy="16458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226737" lvl="1" algn="l">
                  <a:lnSpc>
                    <a:spcPts val="3360"/>
                  </a:lnSpc>
                </a:pPr>
                <a:endParaRPr lang="en-US" sz="2100" dirty="0">
                  <a:solidFill>
                    <a:srgbClr val="4D4D4D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A03F9A-BAB9-EC46-1AAC-52C958AF58BC}"/>
                </a:ext>
              </a:extLst>
            </p:cNvPr>
            <p:cNvSpPr txBox="1"/>
            <p:nvPr/>
          </p:nvSpPr>
          <p:spPr>
            <a:xfrm>
              <a:off x="3442539" y="6406633"/>
              <a:ext cx="2197722" cy="415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 </a:t>
              </a:r>
              <a:r>
                <a:rPr lang="en-IN" sz="2800" b="1" dirty="0"/>
                <a:t>Python (</a:t>
              </a:r>
              <a:r>
                <a:rPr lang="en-IN" sz="2800" b="1" dirty="0" err="1"/>
                <a:t>FastAPI</a:t>
              </a:r>
              <a:r>
                <a:rPr lang="en-IN" sz="2800" b="1" dirty="0"/>
                <a:t>)</a:t>
              </a:r>
              <a:r>
                <a:rPr lang="en-IN" sz="2800" dirty="0"/>
                <a:t> – </a:t>
              </a:r>
              <a:r>
                <a:rPr lang="en-IN" sz="3200" dirty="0"/>
                <a:t>Async API framework powering JD &amp; CV processing logic.</a:t>
              </a:r>
            </a:p>
            <a:p>
              <a:br>
                <a:rPr lang="en-IN" sz="2800" dirty="0"/>
              </a:br>
              <a:r>
                <a:rPr lang="en-IN" sz="2800" b="1" dirty="0"/>
                <a:t>SQLite</a:t>
              </a:r>
              <a:r>
                <a:rPr lang="en-IN" sz="2800" dirty="0"/>
                <a:t> – </a:t>
              </a:r>
              <a:r>
                <a:rPr lang="en-IN" sz="3200" dirty="0"/>
                <a:t>Lightweight DB used for recruiter memory and scoring persistence.</a:t>
              </a:r>
            </a:p>
            <a:p>
              <a:endParaRPr lang="en-IN" sz="3200" dirty="0"/>
            </a:p>
            <a:p>
              <a:r>
                <a:rPr lang="en-IN" sz="2800" b="1" dirty="0"/>
                <a:t>Render</a:t>
              </a:r>
              <a:r>
                <a:rPr lang="en-IN" sz="2800" dirty="0"/>
                <a:t> – </a:t>
              </a:r>
              <a:r>
                <a:rPr lang="en-IN" sz="3200" dirty="0"/>
                <a:t>Backend deployment</a:t>
              </a:r>
              <a:endParaRPr lang="en-IN" sz="2800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211D85A-E7D1-A129-7AC0-54D00E0BCEA6}"/>
                </a:ext>
              </a:extLst>
            </p:cNvPr>
            <p:cNvSpPr/>
            <p:nvPr/>
          </p:nvSpPr>
          <p:spPr>
            <a:xfrm>
              <a:off x="9431065" y="5703356"/>
              <a:ext cx="2831743" cy="4799010"/>
            </a:xfrm>
            <a:custGeom>
              <a:avLst/>
              <a:gdLst/>
              <a:ahLst/>
              <a:cxnLst/>
              <a:rect l="l" t="t" r="r" b="b"/>
              <a:pathLst>
                <a:path w="847667" h="798090">
                  <a:moveTo>
                    <a:pt x="0" y="0"/>
                  </a:moveTo>
                  <a:lnTo>
                    <a:pt x="847667" y="0"/>
                  </a:lnTo>
                  <a:lnTo>
                    <a:pt x="847667" y="798090"/>
                  </a:lnTo>
                  <a:lnTo>
                    <a:pt x="0" y="79809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219193-63BF-E5E1-B64F-ADF6AD71073B}"/>
                </a:ext>
              </a:extLst>
            </p:cNvPr>
            <p:cNvSpPr txBox="1"/>
            <p:nvPr/>
          </p:nvSpPr>
          <p:spPr>
            <a:xfrm>
              <a:off x="5987738" y="6347786"/>
              <a:ext cx="3220442" cy="434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/>
                <a:t>SentenceTransformer</a:t>
              </a:r>
              <a:r>
                <a:rPr lang="en-US" sz="2800" b="1" dirty="0"/>
                <a:t> (all-MiniLM-L6-v2) </a:t>
              </a:r>
              <a:r>
                <a:rPr lang="en-US" sz="3200" dirty="0"/>
                <a:t>– Semantic embeddings</a:t>
              </a:r>
            </a:p>
            <a:p>
              <a:endParaRPr lang="en-US" sz="3200" dirty="0"/>
            </a:p>
            <a:p>
              <a:r>
                <a:rPr lang="en-IN" sz="3200" dirty="0"/>
                <a:t> </a:t>
              </a:r>
              <a:r>
                <a:rPr lang="en-IN" sz="2800" b="1" dirty="0" err="1"/>
                <a:t>spaCy</a:t>
              </a:r>
              <a:r>
                <a:rPr lang="en-IN" sz="2800" b="1" dirty="0"/>
                <a:t> (</a:t>
              </a:r>
              <a:r>
                <a:rPr lang="en-IN" sz="2800" b="1" dirty="0" err="1"/>
                <a:t>en_core_web_sm</a:t>
              </a:r>
              <a:r>
                <a:rPr lang="en-IN" sz="2800" b="1" dirty="0"/>
                <a:t>) </a:t>
              </a:r>
              <a:r>
                <a:rPr lang="en-IN" sz="3200" dirty="0"/>
                <a:t>– NLP for normalisation and extraction</a:t>
              </a:r>
            </a:p>
            <a:p>
              <a:endParaRPr lang="en-IN" sz="3200" dirty="0"/>
            </a:p>
            <a:p>
              <a:r>
                <a:rPr lang="en-US" sz="2800" b="1" dirty="0" err="1"/>
                <a:t>sklearn</a:t>
              </a:r>
              <a:r>
                <a:rPr lang="en-US" sz="2800" b="1" dirty="0"/>
                <a:t> </a:t>
              </a:r>
              <a:r>
                <a:rPr lang="en-US" sz="2800" dirty="0"/>
                <a:t>(Cosine Similarity), </a:t>
              </a:r>
              <a:r>
                <a:rPr lang="en-US" sz="2800" b="1" dirty="0" err="1"/>
                <a:t>SequenceMatcher</a:t>
              </a:r>
              <a:r>
                <a:rPr lang="en-US" sz="2800" b="1" dirty="0"/>
                <a:t> </a:t>
              </a:r>
              <a:r>
                <a:rPr lang="en-US" sz="2800" dirty="0"/>
                <a:t>(Fuzzy Match), </a:t>
              </a:r>
              <a:r>
                <a:rPr lang="en-US" sz="3200" dirty="0"/>
                <a:t>– Context-aware scoring</a:t>
              </a:r>
              <a:endParaRPr lang="en-IN" sz="3200" dirty="0"/>
            </a:p>
            <a:p>
              <a:endParaRPr lang="en-IN" sz="2800" dirty="0"/>
            </a:p>
            <a:p>
              <a:r>
                <a:rPr lang="es-ES" sz="2800" dirty="0"/>
                <a:t> </a:t>
              </a:r>
              <a:r>
                <a:rPr lang="es-ES" sz="2800" b="1" dirty="0"/>
                <a:t>Gemini (API) + </a:t>
              </a:r>
              <a:r>
                <a:rPr lang="es-ES" sz="2800" b="1" dirty="0" err="1"/>
                <a:t>LLaMA</a:t>
              </a:r>
              <a:r>
                <a:rPr lang="es-ES" sz="2800" b="1" dirty="0"/>
                <a:t> 3.2B </a:t>
              </a:r>
              <a:r>
                <a:rPr lang="es-ES" sz="3200" dirty="0"/>
                <a:t>– JD </a:t>
              </a:r>
              <a:r>
                <a:rPr lang="es-ES" sz="3200" dirty="0" err="1"/>
                <a:t>summarization</a:t>
              </a:r>
              <a:r>
                <a:rPr lang="es-ES" sz="3200" dirty="0"/>
                <a:t> </a:t>
              </a:r>
              <a:r>
                <a:rPr lang="es-ES" sz="3200" dirty="0" err="1"/>
                <a:t>via</a:t>
              </a:r>
              <a:r>
                <a:rPr lang="es-ES" sz="3200" dirty="0"/>
                <a:t> LLM</a:t>
              </a:r>
              <a:endParaRPr lang="en-IN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E202B1-FE6F-AB91-9411-350CC017148A}"/>
                </a:ext>
              </a:extLst>
            </p:cNvPr>
            <p:cNvSpPr txBox="1"/>
            <p:nvPr/>
          </p:nvSpPr>
          <p:spPr>
            <a:xfrm>
              <a:off x="9652423" y="5803559"/>
              <a:ext cx="2425435" cy="59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latin typeface="+mj-lt"/>
                </a:rPr>
                <a:t>File, Text Handling &amp; other tools</a:t>
              </a:r>
              <a:r>
                <a:rPr lang="en-IN" sz="3200" dirty="0">
                  <a:latin typeface="+mj-lt"/>
                </a:rPr>
                <a:t>:</a:t>
              </a:r>
            </a:p>
          </p:txBody>
        </p:sp>
        <p:sp>
          <p:nvSpPr>
            <p:cNvPr id="26" name="AutoShape 18">
              <a:extLst>
                <a:ext uri="{FF2B5EF4-FFF2-40B4-BE49-F238E27FC236}">
                  <a16:creationId xmlns:a16="http://schemas.microsoft.com/office/drawing/2014/main" id="{7986BDAA-4535-F82A-2094-7586F3E543B9}"/>
                </a:ext>
              </a:extLst>
            </p:cNvPr>
            <p:cNvSpPr/>
            <p:nvPr/>
          </p:nvSpPr>
          <p:spPr>
            <a:xfrm>
              <a:off x="9579236" y="6449890"/>
              <a:ext cx="2361017" cy="6616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E86E4-07AB-923E-B996-190696382727}"/>
                </a:ext>
              </a:extLst>
            </p:cNvPr>
            <p:cNvSpPr txBox="1"/>
            <p:nvPr/>
          </p:nvSpPr>
          <p:spPr>
            <a:xfrm>
              <a:off x="9837386" y="6678127"/>
              <a:ext cx="2240472" cy="3290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err="1"/>
                <a:t>PDFMiner</a:t>
              </a:r>
              <a:r>
                <a:rPr lang="en-IN" sz="3200" b="1" dirty="0"/>
                <a:t>, python-docx </a:t>
              </a:r>
              <a:r>
                <a:rPr lang="en-IN" sz="3200" dirty="0"/>
                <a:t>– </a:t>
              </a:r>
              <a:r>
                <a:rPr lang="en-IN" sz="3600" dirty="0"/>
                <a:t>Parse resumes from PDF/DOCX formats. </a:t>
              </a:r>
            </a:p>
            <a:p>
              <a:endParaRPr lang="en-IN" sz="3200" dirty="0"/>
            </a:p>
            <a:p>
              <a:r>
                <a:rPr lang="en-IN" sz="3200" dirty="0"/>
                <a:t> </a:t>
              </a:r>
              <a:r>
                <a:rPr lang="en-IN" sz="3200" b="1" dirty="0"/>
                <a:t>Regex, Logging, Requests </a:t>
              </a:r>
              <a:r>
                <a:rPr lang="en-IN" sz="3600" dirty="0"/>
                <a:t>– Utility tools for data parsing &amp; API comms.</a:t>
              </a:r>
              <a:endParaRPr lang="en-IN" sz="32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160323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-1" y="-1892097"/>
            <a:ext cx="1015218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sym typeface="Arial"/>
              </a:rPr>
              <a:t>FEATURES AND NOVELTY </a:t>
            </a:r>
            <a:endParaRPr dirty="0">
              <a:latin typeface="Arial Rounded MT Bold" panose="020F07040305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5C833B-07D0-01E9-7919-A44DAC34B637}"/>
              </a:ext>
            </a:extLst>
          </p:cNvPr>
          <p:cNvCxnSpPr>
            <a:cxnSpLocks/>
          </p:cNvCxnSpPr>
          <p:nvPr/>
        </p:nvCxnSpPr>
        <p:spPr>
          <a:xfrm>
            <a:off x="8956432" y="-275950"/>
            <a:ext cx="0" cy="10968587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58;p14">
            <a:extLst>
              <a:ext uri="{FF2B5EF4-FFF2-40B4-BE49-F238E27FC236}">
                <a16:creationId xmlns:a16="http://schemas.microsoft.com/office/drawing/2014/main" id="{44EE694A-5233-5794-C0CF-A274F802816A}"/>
              </a:ext>
            </a:extLst>
          </p:cNvPr>
          <p:cNvSpPr txBox="1"/>
          <p:nvPr/>
        </p:nvSpPr>
        <p:spPr>
          <a:xfrm>
            <a:off x="585802" y="310204"/>
            <a:ext cx="7737584" cy="775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Features: 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JD Understanding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Intelligent Resume Matching</a:t>
            </a:r>
          </a:p>
          <a:p>
            <a:pPr>
              <a:buClr>
                <a:schemeClr val="bg1"/>
              </a:buClr>
            </a:pPr>
            <a:endParaRPr lang="en-IN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Smart Shortlisting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Automated Communication &amp; Scheduling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Insights &amp; Long-Term Memory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IN" sz="3600" b="1" kern="0" dirty="0">
              <a:solidFill>
                <a:schemeClr val="bg1"/>
              </a:solidFill>
              <a:latin typeface="Bahnschrift" panose="020B0502040204020203" pitchFamily="34" charset="0"/>
              <a:ea typeface="Google Sans SemiBold"/>
              <a:cs typeface="Google Sans SemiBold"/>
              <a:sym typeface="Arial"/>
            </a:endParaRPr>
          </a:p>
        </p:txBody>
      </p:sp>
      <p:sp>
        <p:nvSpPr>
          <p:cNvPr id="5" name="Google Shape;58;p14">
            <a:extLst>
              <a:ext uri="{FF2B5EF4-FFF2-40B4-BE49-F238E27FC236}">
                <a16:creationId xmlns:a16="http://schemas.microsoft.com/office/drawing/2014/main" id="{57FE96F0-D490-306D-48CD-2A762384DAB2}"/>
              </a:ext>
            </a:extLst>
          </p:cNvPr>
          <p:cNvSpPr txBox="1"/>
          <p:nvPr/>
        </p:nvSpPr>
        <p:spPr>
          <a:xfrm>
            <a:off x="9642127" y="-399504"/>
            <a:ext cx="8187629" cy="775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Novelty: 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IN" sz="3600" b="1" kern="0" dirty="0">
              <a:solidFill>
                <a:schemeClr val="bg1"/>
              </a:solidFill>
              <a:latin typeface="Bahnschrift" panose="020B0502040204020203" pitchFamily="34" charset="0"/>
              <a:ea typeface="Google Sans SemiBold"/>
              <a:cs typeface="Google Sans SemiBold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75315-ED3F-AC02-EAE1-D7053752C653}"/>
              </a:ext>
            </a:extLst>
          </p:cNvPr>
          <p:cNvSpPr txBox="1"/>
          <p:nvPr/>
        </p:nvSpPr>
        <p:spPr>
          <a:xfrm>
            <a:off x="9589479" y="-270550"/>
            <a:ext cx="9467569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AI-driven CV–JD Matching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using embeddings and cosine similarity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Support for Multiple CV Formats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(PDF, DOCX, TXT) with unified parsing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Fine-tuned Match Scoring System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— removes subjectivity in shortlisting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Threshold-based Auto Shortlisting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to speed up screening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Built-in Interview Scheduling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— eliminates messy email chains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Multi-Agent Framework</a:t>
            </a:r>
            <a:r>
              <a:rPr lang="en-IN" sz="4000" dirty="0">
                <a:solidFill>
                  <a:schemeClr val="bg1"/>
                </a:solidFill>
                <a:latin typeface="Bahnschrift" panose="020B0502040204020203" pitchFamily="34" charset="0"/>
              </a:rPr>
              <a:t> — scalable, modular, and efficient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8901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EFC2F7C1-F661-8E90-B19F-89EAF0771AA6}"/>
              </a:ext>
            </a:extLst>
          </p:cNvPr>
          <p:cNvSpPr txBox="1"/>
          <p:nvPr/>
        </p:nvSpPr>
        <p:spPr>
          <a:xfrm>
            <a:off x="2858093" y="-1055975"/>
            <a:ext cx="14327938" cy="75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60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Challenges: </a:t>
            </a:r>
            <a:br>
              <a:rPr lang="en-IN" sz="60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</a:br>
            <a:endParaRPr lang="en-IN" sz="4000" b="1" kern="0" dirty="0">
              <a:solidFill>
                <a:schemeClr val="bg1"/>
              </a:solidFill>
              <a:latin typeface="Arial Rounded MT Bold" panose="020F0704030504030204" pitchFamily="34" charset="0"/>
              <a:ea typeface="Google Sans SemiBold"/>
              <a:cs typeface="Google Sans SemiBold"/>
              <a:sym typeface="Arial"/>
            </a:endParaRPr>
          </a:p>
          <a:p>
            <a:pPr marL="285750" indent="-285750" defTabSz="1219170">
              <a:lnSpc>
                <a:spcPct val="150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chemeClr val="bg1"/>
                </a:solidFill>
                <a:latin typeface="Bahnschrift" panose="020B0502040204020203" pitchFamily="34" charset="0"/>
              </a:rPr>
              <a:t>Handling Resume Format Diversity</a:t>
            </a:r>
          </a:p>
          <a:p>
            <a:pPr marL="285750" indent="-285750" defTabSz="1219170">
              <a:lnSpc>
                <a:spcPct val="150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" panose="020B0502040204020203" pitchFamily="34" charset="0"/>
              </a:rPr>
              <a:t>Context-Aware Matching Beyond Keywords</a:t>
            </a:r>
          </a:p>
          <a:p>
            <a:pPr marL="285750" indent="-285750" defTabSz="1219170">
              <a:lnSpc>
                <a:spcPct val="150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chemeClr val="bg1"/>
                </a:solidFill>
                <a:latin typeface="Bahnschrift" panose="020B0502040204020203" pitchFamily="34" charset="0"/>
              </a:rPr>
              <a:t>Dynamic JD Understanding</a:t>
            </a:r>
          </a:p>
          <a:p>
            <a:pPr marL="285750" indent="-285750" defTabSz="1219170">
              <a:lnSpc>
                <a:spcPct val="150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" panose="020B0502040204020203" pitchFamily="34" charset="0"/>
              </a:rPr>
              <a:t>Efficient Real-Time Scoring &amp; Dashboarding</a:t>
            </a:r>
          </a:p>
          <a:p>
            <a:pPr marL="285750" indent="-285750" defTabSz="1219170">
              <a:lnSpc>
                <a:spcPct val="150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5400" dirty="0">
                <a:solidFill>
                  <a:schemeClr val="bg1"/>
                </a:solidFill>
                <a:latin typeface="Bahnschrift" panose="020B0502040204020203" pitchFamily="34" charset="0"/>
              </a:rPr>
              <a:t>Smart Shortlisting &amp; Threshold Tuning</a:t>
            </a:r>
            <a:endParaRPr lang="en-IN" sz="5400" b="1" kern="0" dirty="0">
              <a:solidFill>
                <a:schemeClr val="bg1"/>
              </a:solidFill>
              <a:latin typeface="Bahnschrift" panose="020B0502040204020203" pitchFamily="34" charset="0"/>
              <a:ea typeface="Google Sans SemiBold"/>
              <a:cs typeface="Google Sans SemiBold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5211718D-1275-067B-6054-78BCFCB0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>
            <a:extLst>
              <a:ext uri="{FF2B5EF4-FFF2-40B4-BE49-F238E27FC236}">
                <a16:creationId xmlns:a16="http://schemas.microsoft.com/office/drawing/2014/main" id="{6287FE56-BF29-BF0A-C4D8-3B9953105250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5C1DD243-BF8E-EFCF-7732-4015A4289595}"/>
              </a:ext>
            </a:extLst>
          </p:cNvPr>
          <p:cNvSpPr txBox="1"/>
          <p:nvPr/>
        </p:nvSpPr>
        <p:spPr>
          <a:xfrm>
            <a:off x="0" y="-1768828"/>
            <a:ext cx="13132184" cy="106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48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UI / UX  Design </a:t>
            </a:r>
            <a:r>
              <a:rPr lang="en-IN" sz="44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(Ideation </a:t>
            </a:r>
            <a:r>
              <a:rPr lang="en-IN" sz="4400" b="1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</a:rPr>
              <a:t>with Dummy data</a:t>
            </a:r>
            <a:r>
              <a:rPr lang="en-IN" sz="44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) </a:t>
            </a:r>
            <a:r>
              <a:rPr lang="en-IN" sz="48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  <a:t>:</a:t>
            </a:r>
            <a:br>
              <a:rPr lang="en-IN" sz="4800" b="1" kern="0" dirty="0">
                <a:solidFill>
                  <a:schemeClr val="bg1"/>
                </a:solidFill>
                <a:latin typeface="Arial Rounded MT Bold" panose="020F0704030504030204" pitchFamily="34" charset="0"/>
                <a:ea typeface="Google Sans SemiBold"/>
                <a:cs typeface="Google Sans SemiBold"/>
                <a:sym typeface="Arial"/>
              </a:rPr>
            </a:br>
            <a:endParaRPr lang="en-IN" sz="3200" b="1" kern="0" dirty="0">
              <a:solidFill>
                <a:schemeClr val="bg1"/>
              </a:solidFill>
              <a:latin typeface="Arial Rounded MT Bold" panose="020F0704030504030204" pitchFamily="34" charset="0"/>
              <a:ea typeface="Google Sans SemiBold"/>
              <a:cs typeface="Google Sans SemiBold"/>
              <a:sym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53F8CC-9032-8C81-CA23-26BEB75F05CE}"/>
              </a:ext>
            </a:extLst>
          </p:cNvPr>
          <p:cNvGrpSpPr/>
          <p:nvPr/>
        </p:nvGrpSpPr>
        <p:grpSpPr>
          <a:xfrm>
            <a:off x="0" y="-806551"/>
            <a:ext cx="19970675" cy="11206764"/>
            <a:chOff x="75237" y="140967"/>
            <a:chExt cx="12703466" cy="6768581"/>
          </a:xfrm>
        </p:grpSpPr>
        <p:pic>
          <p:nvPicPr>
            <p:cNvPr id="140" name="Google Shape;140;p7">
              <a:extLst>
                <a:ext uri="{FF2B5EF4-FFF2-40B4-BE49-F238E27FC236}">
                  <a16:creationId xmlns:a16="http://schemas.microsoft.com/office/drawing/2014/main" id="{CDEA8BAA-4E69-55EA-B009-FC256C1B245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0798857">
              <a:off x="4832756" y="2189386"/>
              <a:ext cx="7945947" cy="4449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444208-C2BF-B8FE-A04A-122751D4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495" y="677667"/>
              <a:ext cx="5602146" cy="301968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8834F0-FDFB-FEB8-96F2-43F0B27D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6884" y="231202"/>
              <a:ext cx="5602146" cy="322417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063E-0F51-2B37-A6C7-9A6895FC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052" y="3936929"/>
              <a:ext cx="5399589" cy="254052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54023F-AABF-9A47-4CFA-850A02F4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6884" y="3697350"/>
              <a:ext cx="5602146" cy="301968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4D66D0-5948-4547-85D1-74384DD2D271}"/>
                </a:ext>
              </a:extLst>
            </p:cNvPr>
            <p:cNvSpPr txBox="1"/>
            <p:nvPr/>
          </p:nvSpPr>
          <p:spPr>
            <a:xfrm>
              <a:off x="75237" y="570018"/>
              <a:ext cx="717630" cy="5576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latin typeface="Bahnschrift Condensed" panose="020B0502040204020203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398825-E4E3-4F65-8FC4-8893E1EC1AE7}"/>
                </a:ext>
              </a:extLst>
            </p:cNvPr>
            <p:cNvSpPr txBox="1"/>
            <p:nvPr/>
          </p:nvSpPr>
          <p:spPr>
            <a:xfrm>
              <a:off x="6096000" y="140967"/>
              <a:ext cx="717630" cy="613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dirty="0">
                  <a:latin typeface="Bahnschrift Condensed" panose="020B0502040204020203" pitchFamily="34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C2A42-9C4D-3A85-5BF4-C21455CECDDB}"/>
                </a:ext>
              </a:extLst>
            </p:cNvPr>
            <p:cNvSpPr txBox="1"/>
            <p:nvPr/>
          </p:nvSpPr>
          <p:spPr>
            <a:xfrm>
              <a:off x="75237" y="6080556"/>
              <a:ext cx="717630" cy="613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dirty="0">
                  <a:latin typeface="Bahnschrift Condensed" panose="020B0502040204020203" pitchFamily="34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E16029-83EC-6541-CC99-FD1F523F91E9}"/>
                </a:ext>
              </a:extLst>
            </p:cNvPr>
            <p:cNvSpPr txBox="1"/>
            <p:nvPr/>
          </p:nvSpPr>
          <p:spPr>
            <a:xfrm>
              <a:off x="6126702" y="6296115"/>
              <a:ext cx="717630" cy="613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dirty="0">
                  <a:latin typeface="Bahnschrift Condensed" panose="020B0502040204020203" pitchFamily="34" charset="0"/>
                </a:rPr>
                <a:t>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2FF31F-648C-C976-A1BA-ADD241A329E2}"/>
                </a:ext>
              </a:extLst>
            </p:cNvPr>
            <p:cNvCxnSpPr/>
            <p:nvPr/>
          </p:nvCxnSpPr>
          <p:spPr>
            <a:xfrm>
              <a:off x="5625296" y="1666754"/>
              <a:ext cx="905208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39CB1-087A-3C9F-BAAD-502D3806B66F}"/>
                </a:ext>
              </a:extLst>
            </p:cNvPr>
            <p:cNvCxnSpPr/>
            <p:nvPr/>
          </p:nvCxnSpPr>
          <p:spPr>
            <a:xfrm>
              <a:off x="5451676" y="5116522"/>
              <a:ext cx="905208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3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436516" y="1021771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326261" y="-1687987"/>
            <a:ext cx="913078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</a:rPr>
              <a:t>Team : </a:t>
            </a:r>
            <a:r>
              <a:rPr lang="en-US" sz="7200" dirty="0" err="1">
                <a:solidFill>
                  <a:srgbClr val="FFFFFF"/>
                </a:solidFill>
              </a:rPr>
              <a:t>CodeTrix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55BFA-81CA-F707-ECE0-53025E51D713}"/>
              </a:ext>
            </a:extLst>
          </p:cNvPr>
          <p:cNvSpPr/>
          <p:nvPr/>
        </p:nvSpPr>
        <p:spPr>
          <a:xfrm>
            <a:off x="2112279" y="772264"/>
            <a:ext cx="2385563" cy="239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74CC8313-AD5C-5010-A678-2AB6D8074E00}"/>
              </a:ext>
            </a:extLst>
          </p:cNvPr>
          <p:cNvSpPr txBox="1">
            <a:spLocks/>
          </p:cNvSpPr>
          <p:nvPr/>
        </p:nvSpPr>
        <p:spPr>
          <a:xfrm>
            <a:off x="4679111" y="204368"/>
            <a:ext cx="4700124" cy="20812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Prathamesh Murkute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(Team Leader)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8530442597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prathameshmurkute85@gmail.com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A62ED-828F-72A8-0417-C194B2885695}"/>
              </a:ext>
            </a:extLst>
          </p:cNvPr>
          <p:cNvSpPr/>
          <p:nvPr/>
        </p:nvSpPr>
        <p:spPr>
          <a:xfrm>
            <a:off x="10830581" y="1148410"/>
            <a:ext cx="2447655" cy="239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Photo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BD174A-EFB6-178F-8062-E8033F944328}"/>
              </a:ext>
            </a:extLst>
          </p:cNvPr>
          <p:cNvCxnSpPr>
            <a:cxnSpLocks/>
          </p:cNvCxnSpPr>
          <p:nvPr/>
        </p:nvCxnSpPr>
        <p:spPr>
          <a:xfrm>
            <a:off x="4758003" y="2412768"/>
            <a:ext cx="4003309" cy="1032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EB456DDD-8645-3C09-A514-1C1DE64E65A7}"/>
              </a:ext>
            </a:extLst>
          </p:cNvPr>
          <p:cNvSpPr txBox="1">
            <a:spLocks/>
          </p:cNvSpPr>
          <p:nvPr/>
        </p:nvSpPr>
        <p:spPr>
          <a:xfrm>
            <a:off x="13317957" y="1435835"/>
            <a:ext cx="3868074" cy="17830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buClrTx/>
              <a:defRPr/>
            </a:pP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Suraj </a:t>
            </a:r>
            <a:r>
              <a:rPr lang="en-GB" sz="24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Baviskar</a:t>
            </a:r>
            <a:b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8446142512</a:t>
            </a:r>
          </a:p>
          <a:p>
            <a:pPr lvl="0" algn="ctr">
              <a:lnSpc>
                <a:spcPct val="100000"/>
              </a:lnSpc>
              <a:buClrTx/>
              <a:defRPr/>
            </a:pP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surajbaviskar47@gmail.com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</a:t>
            </a: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D62903F0-3CE5-1624-4609-78B92AAE6566}"/>
              </a:ext>
            </a:extLst>
          </p:cNvPr>
          <p:cNvSpPr txBox="1">
            <a:spLocks/>
          </p:cNvSpPr>
          <p:nvPr/>
        </p:nvSpPr>
        <p:spPr>
          <a:xfrm>
            <a:off x="1766811" y="-261429"/>
            <a:ext cx="18887384" cy="11814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kern="0" dirty="0">
                <a:solidFill>
                  <a:schemeClr val="bg1"/>
                </a:solidFill>
                <a:latin typeface="Arial" panose="020B0604020202020204" pitchFamily="34" charset="0"/>
              </a:rPr>
              <a:t>Team details:</a:t>
            </a:r>
            <a:endParaRPr lang="en-GB" sz="4000" b="1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ECD969-24BB-3794-ADA8-1736AD4DCD21}"/>
              </a:ext>
            </a:extLst>
          </p:cNvPr>
          <p:cNvCxnSpPr>
            <a:cxnSpLocks/>
          </p:cNvCxnSpPr>
          <p:nvPr/>
        </p:nvCxnSpPr>
        <p:spPr>
          <a:xfrm>
            <a:off x="13700644" y="2801390"/>
            <a:ext cx="2789036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4693AA1-9357-7ED9-4DDA-7E494C6AB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23770" r="-1031" b="30970"/>
          <a:stretch/>
        </p:blipFill>
        <p:spPr>
          <a:xfrm>
            <a:off x="2040278" y="769409"/>
            <a:ext cx="2303136" cy="2273333"/>
          </a:xfrm>
          <a:prstGeom prst="rect">
            <a:avLst/>
          </a:prstGeom>
        </p:spPr>
      </p:pic>
      <p:pic>
        <p:nvPicPr>
          <p:cNvPr id="12" name="Picture 11" descr="A person wearing a lanyard&#10;&#10;AI-generated content may be incorrect.">
            <a:extLst>
              <a:ext uri="{FF2B5EF4-FFF2-40B4-BE49-F238E27FC236}">
                <a16:creationId xmlns:a16="http://schemas.microsoft.com/office/drawing/2014/main" id="{3DAFDBDA-005F-0640-E952-7099C8B34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887" y="920022"/>
            <a:ext cx="2441673" cy="2549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464940-CA8B-DDD4-E3E8-37F5459F7562}"/>
              </a:ext>
            </a:extLst>
          </p:cNvPr>
          <p:cNvSpPr/>
          <p:nvPr/>
        </p:nvSpPr>
        <p:spPr>
          <a:xfrm>
            <a:off x="5866262" y="4961007"/>
            <a:ext cx="2385563" cy="239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E7320F3-1DFB-45B2-2019-AE1B42FD2568}"/>
              </a:ext>
            </a:extLst>
          </p:cNvPr>
          <p:cNvSpPr txBox="1">
            <a:spLocks/>
          </p:cNvSpPr>
          <p:nvPr/>
        </p:nvSpPr>
        <p:spPr>
          <a:xfrm>
            <a:off x="7704920" y="5594470"/>
            <a:ext cx="4593326" cy="131923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Ashish Kumar</a:t>
            </a:r>
            <a:endParaRPr lang="en-GB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6006124396</a:t>
            </a:r>
          </a:p>
          <a:p>
            <a:pPr lvl="0" algn="ctr">
              <a:lnSpc>
                <a:spcPct val="100000"/>
              </a:lnSpc>
              <a:buClrTx/>
              <a:defRPr/>
            </a:pPr>
            <a:r>
              <a:rPr lang="en-GB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kumar.ashish23@vit.edu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4385EF-3C9A-9EE4-7E5A-91B49D9F6C1C}"/>
              </a:ext>
            </a:extLst>
          </p:cNvPr>
          <p:cNvCxnSpPr>
            <a:cxnSpLocks/>
          </p:cNvCxnSpPr>
          <p:nvPr/>
        </p:nvCxnSpPr>
        <p:spPr>
          <a:xfrm>
            <a:off x="8511987" y="7073951"/>
            <a:ext cx="29791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1B7CF8-2BB1-5EF4-620C-0E9C36057E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84" b="18119"/>
          <a:stretch>
            <a:fillRect/>
          </a:stretch>
        </p:blipFill>
        <p:spPr>
          <a:xfrm>
            <a:off x="5606101" y="4863809"/>
            <a:ext cx="2470237" cy="23527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636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 Display</vt:lpstr>
      <vt:lpstr>Calibri</vt:lpstr>
      <vt:lpstr>Playfair Display</vt:lpstr>
      <vt:lpstr>Bahnschrift Condensed</vt:lpstr>
      <vt:lpstr>Bahnschrift</vt:lpstr>
      <vt:lpstr>Wingdings</vt:lpstr>
      <vt:lpstr>Arial Rounded MT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Prathmesh Murkute</cp:lastModifiedBy>
  <cp:revision>7</cp:revision>
  <dcterms:created xsi:type="dcterms:W3CDTF">2006-08-16T00:00:00Z</dcterms:created>
  <dcterms:modified xsi:type="dcterms:W3CDTF">2025-06-30T08:09:01Z</dcterms:modified>
</cp:coreProperties>
</file>